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Kryptos#/media/File:Kryptos_sculptor.jpg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490ccc03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490ccc03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0f870a5e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0f870a5e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90ccc03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490ccc03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https://www.youtube.com/watch?v=QgHnr8-h0xI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0f870a5e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e0f870a5e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https://www.youtube.com/watch?v=QgHnr8-h0xI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490d3c6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490d3c6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4475bd7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e4475bd7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04040"/>
                </a:solidFill>
              </a:rPr>
              <a:t>1. Where was the centre of </a:t>
            </a:r>
            <a:r>
              <a:rPr b="1" lang="en">
                <a:solidFill>
                  <a:srgbClr val="404040"/>
                </a:solidFill>
              </a:rPr>
              <a:t>CODEBREAKING</a:t>
            </a:r>
            <a:r>
              <a:rPr lang="en">
                <a:solidFill>
                  <a:srgbClr val="404040"/>
                </a:solidFill>
              </a:rPr>
              <a:t> in </a:t>
            </a:r>
            <a:r>
              <a:rPr b="1" lang="en">
                <a:solidFill>
                  <a:srgbClr val="404040"/>
                </a:solidFill>
              </a:rPr>
              <a:t>WW2</a:t>
            </a:r>
            <a:r>
              <a:rPr lang="en">
                <a:solidFill>
                  <a:srgbClr val="404040"/>
                </a:solidFill>
              </a:rPr>
              <a:t>?</a:t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04040"/>
                </a:solidFill>
              </a:rPr>
              <a:t>Answer: Bletchley.</a:t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04040"/>
                </a:solidFill>
              </a:rPr>
              <a:t>2. The man who designed the machine that </a:t>
            </a:r>
            <a:r>
              <a:rPr b="1" lang="en">
                <a:solidFill>
                  <a:srgbClr val="404040"/>
                </a:solidFill>
              </a:rPr>
              <a:t>CRACKED </a:t>
            </a:r>
            <a:r>
              <a:rPr lang="en">
                <a:solidFill>
                  <a:srgbClr val="404040"/>
                </a:solidFill>
              </a:rPr>
              <a:t>the</a:t>
            </a:r>
            <a:r>
              <a:rPr b="1" lang="en">
                <a:solidFill>
                  <a:srgbClr val="404040"/>
                </a:solidFill>
              </a:rPr>
              <a:t> ENIGMA CODE </a:t>
            </a:r>
            <a:r>
              <a:rPr lang="en">
                <a:solidFill>
                  <a:srgbClr val="404040"/>
                </a:solidFill>
              </a:rPr>
              <a:t>was...?</a:t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04040"/>
                </a:solidFill>
              </a:rPr>
              <a:t>Answer: Turing.</a:t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04040"/>
                </a:solidFill>
              </a:rPr>
              <a:t>3. The fundamental </a:t>
            </a:r>
            <a:r>
              <a:rPr b="1" lang="en">
                <a:solidFill>
                  <a:srgbClr val="404040"/>
                </a:solidFill>
              </a:rPr>
              <a:t>BUILDING </a:t>
            </a:r>
            <a:r>
              <a:rPr lang="en">
                <a:solidFill>
                  <a:srgbClr val="404040"/>
                </a:solidFill>
              </a:rPr>
              <a:t>block of </a:t>
            </a:r>
            <a:r>
              <a:rPr b="1" lang="en">
                <a:solidFill>
                  <a:srgbClr val="404040"/>
                </a:solidFill>
              </a:rPr>
              <a:t>ELECTRONIC </a:t>
            </a:r>
            <a:r>
              <a:rPr lang="en">
                <a:solidFill>
                  <a:srgbClr val="404040"/>
                </a:solidFill>
              </a:rPr>
              <a:t>devices is the...?</a:t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04040"/>
                </a:solidFill>
              </a:rPr>
              <a:t>Answer: Transistor.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4475bd74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4475bd74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04040"/>
                </a:solidFill>
              </a:rPr>
              <a:t>Each letter was given a number starting with A=0, B=1, C=2 etc.</a:t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04040"/>
                </a:solidFill>
              </a:rPr>
              <a:t>Applying that to the short sequence of numbers reveals the answer to be: </a:t>
            </a:r>
            <a:r>
              <a:rPr b="1" lang="en">
                <a:solidFill>
                  <a:srgbClr val="404040"/>
                </a:solidFill>
              </a:rPr>
              <a:t>Fibonacci Sequence</a:t>
            </a:r>
            <a:r>
              <a:rPr lang="en">
                <a:solidFill>
                  <a:srgbClr val="404040"/>
                </a:solidFill>
              </a:rPr>
              <a:t>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e4475bd74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e4475bd74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4040"/>
                </a:solidFill>
              </a:rPr>
              <a:t>In the scheme we used, letters were moved three places to the right. The alphabet wraps round, so A=X, B=Y, C=Z and so on.</a:t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4040"/>
                </a:solidFill>
              </a:rPr>
              <a:t>This gives the answer: </a:t>
            </a:r>
            <a:r>
              <a:rPr b="1" lang="en">
                <a:solidFill>
                  <a:srgbClr val="404040"/>
                </a:solidFill>
              </a:rPr>
              <a:t>Up his sleevies.</a:t>
            </a:r>
            <a:endParaRPr b="1"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04040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4475bd74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e4475bd74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Hacks4Pups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5bdf1a61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5bdf1a61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f85061e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f85061e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e0f870a5e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e0f870a5e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f85061e5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f85061e5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 credits: https://en.wikipedia.org/wiki/Vigen%C3%A8re_cipher#/media/File:Vigenere.jpg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f85061e5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f85061e5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f85061e5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f85061e5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f85061e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f85061e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f85061e5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f85061e5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f85061e56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f85061e56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 Credits: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https://en.wikipedia.org/wiki/Kryptos#/media/File:Kryptos_sculptor.jpg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Pink Panther: Deviant Art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490ccc03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490ccc0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gif"/><Relationship Id="rId4" Type="http://schemas.openxmlformats.org/officeDocument/2006/relationships/image" Target="../media/image17.png"/><Relationship Id="rId5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672425"/>
            <a:ext cx="8222100" cy="244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Vigenere Cipher and Cryptanalysis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of Cryptanalysis</a:t>
            </a:r>
            <a:endParaRPr/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Determine key length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Break up Ciphertext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Use frequency analysis on each part</a:t>
            </a:r>
            <a:endParaRPr sz="2200"/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9213" y="1919075"/>
            <a:ext cx="3124625" cy="24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Frequency Analysis?</a:t>
            </a:r>
            <a:endParaRPr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496825" y="1707350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is</a:t>
            </a:r>
            <a:r>
              <a:rPr lang="en"/>
              <a:t> simply </a:t>
            </a:r>
            <a:r>
              <a:rPr lang="en"/>
              <a:t>calculating how many times a letter is in a given ciphertext and comparing it with its given occurrence in the English Language. </a:t>
            </a:r>
            <a:endParaRPr/>
          </a:p>
        </p:txBody>
      </p:sp>
      <p:pic>
        <p:nvPicPr>
          <p:cNvPr descr="english freq.PNG"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7863" y="2456200"/>
            <a:ext cx="5062524" cy="261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"/>
          <p:cNvSpPr txBox="1"/>
          <p:nvPr/>
        </p:nvSpPr>
        <p:spPr>
          <a:xfrm>
            <a:off x="7050000" y="2940050"/>
            <a:ext cx="1644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**We are assuming the plaintext is randomly chosen English, not a random string.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460950" y="50735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Frequency Analysis in </a:t>
            </a:r>
            <a:r>
              <a:rPr lang="en"/>
              <a:t>Caesar</a:t>
            </a:r>
            <a:r>
              <a:rPr lang="en"/>
              <a:t> Cipher</a:t>
            </a:r>
            <a:endParaRPr/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2521" y="2968800"/>
            <a:ext cx="4011649" cy="201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200" y="1719200"/>
            <a:ext cx="4113099" cy="221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396150" y="720050"/>
            <a:ext cx="83517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bit tougher with the </a:t>
            </a:r>
            <a:r>
              <a:rPr lang="en"/>
              <a:t>Vigenere</a:t>
            </a:r>
            <a:r>
              <a:rPr lang="en"/>
              <a:t> Cipher </a:t>
            </a:r>
            <a:endParaRPr/>
          </a:p>
        </p:txBody>
      </p:sp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Shifts vary!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38" y="2383630"/>
            <a:ext cx="4305623" cy="164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8568" y="3285145"/>
            <a:ext cx="4403656" cy="164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 we go from here?</a:t>
            </a:r>
            <a:endParaRPr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Guess work and math!</a:t>
            </a:r>
            <a:endParaRPr/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200" y="2432075"/>
            <a:ext cx="2584202" cy="2584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3575" y="1741013"/>
            <a:ext cx="3286876" cy="166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2450" y="3393725"/>
            <a:ext cx="2955726" cy="174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</a:t>
            </a:r>
            <a:endParaRPr/>
          </a:p>
        </p:txBody>
      </p:sp>
      <p:pic>
        <p:nvPicPr>
          <p:cNvPr descr="Crypto quiz challenge" id="173" name="Google Shape;17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9425" y="1792400"/>
            <a:ext cx="3960647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(cont.)</a:t>
            </a:r>
            <a:endParaRPr/>
          </a:p>
        </p:txBody>
      </p:sp>
      <p:pic>
        <p:nvPicPr>
          <p:cNvPr descr="Sunflower" id="179" name="Google Shape;1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8850" y="2164251"/>
            <a:ext cx="4991832" cy="281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445975" y="18765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404040"/>
                </a:solidFill>
              </a:rPr>
              <a:t>This time there is no key to help decipher this short string of numbers, so it is a bit harder. However, here is a hint - once deciphered the string will reveal the name of a famous maths code that uses numbers.</a:t>
            </a:r>
            <a:endParaRPr b="1" sz="1100"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404040"/>
                </a:solidFill>
              </a:rPr>
              <a:t>5 8 1 14 13 0 2 2 8 18 4 16 20 4 13 2 4</a:t>
            </a:r>
            <a:endParaRPr b="1" sz="1100"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404040"/>
                </a:solidFill>
              </a:rPr>
              <a:t>There is a clue to the answer for Challenge Two in this photograph.</a:t>
            </a:r>
            <a:endParaRPr b="1" sz="1100"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(cont.)</a:t>
            </a:r>
            <a:endParaRPr/>
          </a:p>
        </p:txBody>
      </p:sp>
      <p:pic>
        <p:nvPicPr>
          <p:cNvPr descr="Close-up of statue of Caesar" id="186" name="Google Shape;1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4713" y="1793037"/>
            <a:ext cx="5664262" cy="319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 txBox="1"/>
          <p:nvPr/>
        </p:nvSpPr>
        <p:spPr>
          <a:xfrm>
            <a:off x="121275" y="18906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404040"/>
                </a:solidFill>
              </a:rPr>
              <a:t>Code-breaking was practised in Roman times: Julius Caesar was known to use a code to securely send messages to his armies. This message uses a type of cipher named after the general to conceal its meaning. When you crack it you will find out where he kept his armies.</a:t>
            </a:r>
            <a:endParaRPr b="1" sz="1100"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404040"/>
                </a:solidFill>
              </a:rPr>
              <a:t>Rm efp pibbsbp</a:t>
            </a:r>
            <a:endParaRPr b="1" sz="1100"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375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0404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404040"/>
                </a:solidFill>
              </a:rPr>
              <a:t>It's no joke that Caesar used ciphers to conceal messages to his troops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(cont.)</a:t>
            </a:r>
            <a:endParaRPr/>
          </a:p>
        </p:txBody>
      </p:sp>
      <p:sp>
        <p:nvSpPr>
          <p:cNvPr id="193" name="Google Shape;193;p3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officers have obtained an encrypted message. The forensics team was able to find a file that contains the string, "private" which was used to encrypt the message. Take it from here and obtain the plaintext message.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3600"/>
              <a:t>Wrkfs4Iyej</a:t>
            </a:r>
            <a:endParaRPr b="1" sz="36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0"/>
          <p:cNvSpPr txBox="1"/>
          <p:nvPr/>
        </p:nvSpPr>
        <p:spPr>
          <a:xfrm>
            <a:off x="3471075" y="4257150"/>
            <a:ext cx="2446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"/>
                <a:ea typeface="Roboto"/>
                <a:cs typeface="Roboto"/>
                <a:sym typeface="Roboto"/>
              </a:rPr>
              <a:t>P  R   I  V A     T E P R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5" name="Google Shape;1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9700" y="2939125"/>
            <a:ext cx="3044300" cy="220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</a:t>
            </a:r>
            <a:endParaRPr/>
          </a:p>
        </p:txBody>
      </p:sp>
      <p:sp>
        <p:nvSpPr>
          <p:cNvPr id="201" name="Google Shape;201;p3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21252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c f o  A m h m f q</a:t>
            </a:r>
            <a:endParaRPr sz="1900">
              <a:solidFill>
                <a:srgbClr val="21252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21252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YOWAIMO</a:t>
            </a:r>
            <a:endParaRPr sz="1900">
              <a:solidFill>
                <a:srgbClr val="21252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12529"/>
              </a:solidFill>
              <a:highlight>
                <a:srgbClr val="F8EFD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21252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Kbf prv gcfdi zj lfbp</a:t>
            </a:r>
            <a:endParaRPr sz="1900">
              <a:solidFill>
                <a:srgbClr val="21252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900">
                <a:solidFill>
                  <a:srgbClr val="21252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RUBBER</a:t>
            </a:r>
            <a:endParaRPr sz="1900">
              <a:solidFill>
                <a:srgbClr val="21252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2" name="Google Shape;20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4800" y="704550"/>
            <a:ext cx="5157300" cy="373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Recap: Caesar Cipher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Substitution of letters with a single shift.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Bad because there are only 26 letters, which gives 25 possible shifts.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Easily broken by Brute Forcing.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6095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Vigenere Cipher </a:t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775" y="1910399"/>
            <a:ext cx="2735550" cy="29422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3072000" y="2365425"/>
            <a:ext cx="3000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Named after </a:t>
            </a:r>
            <a:r>
              <a:rPr lang="en"/>
              <a:t>Blaise de Vigenère, a French diplomat, cryptographer, translator and alchemist. However,  Giovan Battista Bellaso, an Italian cryptologist, invented it in 1553 and </a:t>
            </a:r>
            <a:r>
              <a:rPr lang="en"/>
              <a:t>misunderstood</a:t>
            </a:r>
            <a:r>
              <a:rPr lang="en"/>
              <a:t> to be invited by </a:t>
            </a:r>
            <a:r>
              <a:rPr lang="en"/>
              <a:t>Vigenère in the 19th century.</a:t>
            </a:r>
            <a:r>
              <a:rPr lang="en"/>
              <a:t> 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4400" y="1910400"/>
            <a:ext cx="2023568" cy="294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Vigenere Cipher?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is based on letter substitution just like Caesar cipher. BUT, with a twist!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4200" y="2442450"/>
            <a:ext cx="28575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Vigenere Cipher Secure?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Vigenere Cipher was unbreakable for 300 years after its creation. Coined the nickname “The Indecipherable Cipher”.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normal vigenere system is still a substitution of letters, but, you use a password</a:t>
            </a:r>
            <a:r>
              <a:rPr lang="en">
                <a:solidFill>
                  <a:srgbClr val="980000"/>
                </a:solidFill>
              </a:rPr>
              <a:t>(THE TWIST!)</a:t>
            </a:r>
            <a:r>
              <a:rPr lang="en"/>
              <a:t>. Guessing the password length could be easily done by overlapping the text to find repeating patterns. </a:t>
            </a:r>
            <a:r>
              <a:rPr lang="en">
                <a:solidFill>
                  <a:srgbClr val="980000"/>
                </a:solidFill>
              </a:rPr>
              <a:t>(COMING SOON!)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But,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There are some schemes that can be tricky to solve...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226075" y="57450"/>
            <a:ext cx="32424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Vigenere (cont.) ?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145025" y="966975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now, all we need to do is share a password. Let’s say the password is </a:t>
            </a:r>
            <a:r>
              <a:rPr b="1" lang="en"/>
              <a:t>‘Lemon’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letters on the left: Form the password.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Letters on top: Form the plaintext letters you want to encrypt.</a:t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9675" y="494800"/>
            <a:ext cx="5816975" cy="421207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/>
          <p:nvPr/>
        </p:nvSpPr>
        <p:spPr>
          <a:xfrm rot="-5400000">
            <a:off x="2095799" y="3164999"/>
            <a:ext cx="1914452" cy="4332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0000"/>
                </a:solidFill>
                <a:latin typeface="Calibri"/>
              </a:rPr>
              <a:t>Key</a:t>
            </a:r>
          </a:p>
        </p:txBody>
      </p:sp>
      <p:sp>
        <p:nvSpPr>
          <p:cNvPr id="103" name="Google Shape;103;p18"/>
          <p:cNvSpPr/>
          <p:nvPr/>
        </p:nvSpPr>
        <p:spPr>
          <a:xfrm>
            <a:off x="3378226" y="33875"/>
            <a:ext cx="4262496" cy="3687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0000"/>
                </a:solidFill>
                <a:latin typeface="Calibri"/>
              </a:rPr>
              <a:t>Plaintext</a:t>
            </a:r>
          </a:p>
        </p:txBody>
      </p:sp>
      <p:sp>
        <p:nvSpPr>
          <p:cNvPr id="104" name="Google Shape;104;p18"/>
          <p:cNvSpPr/>
          <p:nvPr/>
        </p:nvSpPr>
        <p:spPr>
          <a:xfrm>
            <a:off x="2929500" y="807275"/>
            <a:ext cx="347100" cy="15240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/>
          <p:nvPr/>
        </p:nvSpPr>
        <p:spPr>
          <a:xfrm>
            <a:off x="7780900" y="57438"/>
            <a:ext cx="1236000" cy="32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900" y="2979800"/>
            <a:ext cx="2379900" cy="74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00" y="3803650"/>
            <a:ext cx="2674719" cy="95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Enciphering Using</a:t>
            </a:r>
            <a:r>
              <a:rPr lang="en"/>
              <a:t> </a:t>
            </a:r>
            <a:r>
              <a:rPr lang="en"/>
              <a:t>Vigenere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471900" y="1919075"/>
            <a:ext cx="8222100" cy="22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While Caesar Cipher used a single shift for its letters, vigenere had the brilliant idea of changing the shift as the letters progressed.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Example: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Plaintext:	</a:t>
            </a:r>
            <a:r>
              <a:rPr lang="en">
                <a:solidFill>
                  <a:srgbClr val="980000"/>
                </a:solidFill>
              </a:rPr>
              <a:t>A T T A C K A T D A W N</a:t>
            </a:r>
            <a:br>
              <a:rPr lang="en"/>
            </a:br>
            <a:r>
              <a:rPr lang="en"/>
              <a:t>Key:	               </a:t>
            </a:r>
            <a:r>
              <a:rPr lang="en">
                <a:solidFill>
                  <a:srgbClr val="351C75"/>
                </a:solidFill>
              </a:rPr>
              <a:t> L E M O N L E M O N L E </a:t>
            </a:r>
            <a:r>
              <a:rPr lang="en">
                <a:solidFill>
                  <a:srgbClr val="FF0000"/>
                </a:solidFill>
              </a:rPr>
              <a:t>Your shift changes with the word LEMON</a:t>
            </a:r>
            <a:br>
              <a:rPr lang="en"/>
            </a:br>
            <a:endParaRPr>
              <a:solidFill>
                <a:srgbClr val="741B47"/>
              </a:solidFill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471900" y="4006925"/>
            <a:ext cx="437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Ciphertext:	</a:t>
            </a:r>
            <a:r>
              <a:rPr lang="en" sz="1800">
                <a:solidFill>
                  <a:srgbClr val="741B47"/>
                </a:solidFill>
                <a:latin typeface="Roboto"/>
                <a:ea typeface="Roboto"/>
                <a:cs typeface="Roboto"/>
                <a:sym typeface="Roboto"/>
              </a:rPr>
              <a:t>L X F  O P V E F R N H 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226078" y="4076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KRYPTOS</a:t>
            </a:r>
            <a:endParaRPr/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226075" y="142755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give you one of the most famous unsolved puzzles in the world!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Kryptos, a sculpture created by artist and professional codebreaker Jim Sanborn, stands in the courtyard of the CIA headquarters at Langley.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PARTS 1,2 and 3 have been solved.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PART 4 remains publicly unsolved till this day! (</a:t>
            </a:r>
            <a:r>
              <a:rPr lang="en">
                <a:solidFill>
                  <a:srgbClr val="660000"/>
                </a:solidFill>
              </a:rPr>
              <a:t>31</a:t>
            </a:r>
            <a:r>
              <a:rPr lang="en">
                <a:solidFill>
                  <a:srgbClr val="660000"/>
                </a:solidFill>
              </a:rPr>
              <a:t> years!!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Can you solve it?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4075" y="208750"/>
            <a:ext cx="3397450" cy="2717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2425" y="2015950"/>
            <a:ext cx="2982725" cy="307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Cryptanalysis</a:t>
            </a:r>
            <a:endParaRPr/>
          </a:p>
        </p:txBody>
      </p:sp>
      <p:sp>
        <p:nvSpPr>
          <p:cNvPr id="128" name="Google Shape;128;p21"/>
          <p:cNvSpPr txBox="1"/>
          <p:nvPr>
            <p:ph idx="1" type="subTitle"/>
          </p:nvPr>
        </p:nvSpPr>
        <p:spPr>
          <a:xfrm>
            <a:off x="390525" y="301858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crack a Vigenere Cipher without the password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